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68" r:id="rId3"/>
    <p:sldId id="358" r:id="rId4"/>
    <p:sldId id="379" r:id="rId5"/>
    <p:sldId id="382" r:id="rId6"/>
    <p:sldId id="383" r:id="rId7"/>
    <p:sldId id="367" r:id="rId8"/>
    <p:sldId id="380" r:id="rId9"/>
    <p:sldId id="385" r:id="rId10"/>
    <p:sldId id="371" r:id="rId11"/>
    <p:sldId id="372" r:id="rId12"/>
    <p:sldId id="369" r:id="rId13"/>
    <p:sldId id="378" r:id="rId14"/>
    <p:sldId id="388" r:id="rId15"/>
    <p:sldId id="390" r:id="rId1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4259" autoAdjust="0"/>
  </p:normalViewPr>
  <p:slideViewPr>
    <p:cSldViewPr snapToGrid="0">
      <p:cViewPr varScale="1">
        <p:scale>
          <a:sx n="87" d="100"/>
          <a:sy n="87" d="100"/>
        </p:scale>
        <p:origin x="120" y="4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28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C0539-AA5E-44C8-9895-C7DE8A1EEBC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69B7A-B0D9-452D-BD0A-6339A90C2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00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16397-F4D6-46EB-9801-B4348E10693A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82475-E2E2-4918-98CB-258849D97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60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508C5-7D01-4737-8972-E5680DE32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52D9CF-463C-41D2-80D7-602B50E33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E1705-4DD8-4703-B6FE-96D2E53B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EF369-E855-452C-97AF-DE22FE3FFC72}" type="datetime1">
              <a:rPr lang="en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AE1DB-3B3F-4DB9-B026-8621D7CF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AF67A-F8C7-4DA7-89A0-1D9A5AE9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8320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5CE0-A52E-4A77-A56D-5EE75A556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D1819-0CCA-4DAF-8192-96A6971D3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6C63-6D83-4E18-ACD9-27348A59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1B5AD-C707-4BD2-A292-4BE19B8D6AB6}" type="datetime1">
              <a:rPr lang="en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0368B-E854-4666-AAFA-57817E421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A0CCF-F9CC-4CBB-8E06-CAF0B9CB9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5467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3B535D-CF2A-416F-8BED-D436BFAF4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6DE96-EEAE-4A0B-B2D0-0657ED7FA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CF-C070-44DA-8A64-BA1D9905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05F57-F93F-4FDD-860D-D5E06AA8E5B4}" type="datetime1">
              <a:rPr lang="en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8F6B4-01B1-4D32-BD05-FA0DF3A3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E189B-E06D-4079-8FE2-3BA3EDFC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2820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BC2D7-46E6-4369-BF06-77F001591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3133A-4CCC-41CD-AFFF-926A0C71D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F4E46-9871-40C2-9A40-1767DA8FB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CA500-B3B1-4F57-8128-FE3C5A0FCEEF}" type="datetime1">
              <a:rPr lang="en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47429-3C91-4A8C-903F-DD546586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88E2C-B892-40C8-A247-5B4276AD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2051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49CB-7E84-4E61-8A2A-F119553A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C72BD-09ED-42BE-B9A1-909E4F5E7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CAE3E-DA87-4F58-9C2B-4875C599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EF12-9E27-474E-96BF-DA7B4946EBC2}" type="datetime1">
              <a:rPr lang="en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E6FF2-0644-42FD-9F62-5B10685C7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8C95C-067C-4E39-ADC9-B5E12448D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9236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42BB4-5FEF-4F4F-AD80-E900B76E3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116A-B494-4752-ABF4-56FE68B2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44DF8-0EE4-4AD5-B9EA-7C280BEE0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912A1-AD25-45FF-8089-843F8705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05E7-605D-4732-BD73-775B4260D033}" type="datetime1">
              <a:rPr lang="en-HK" smtClean="0"/>
              <a:t>18/10/2022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89B4D-CA24-465D-A334-8508E129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C3D3A-BB79-4CC8-B917-8CF30BCB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3651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FDFF7-4EE7-4842-9DE5-35B782CE7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C9C51-0615-4E4C-8AD3-08A4AC136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4EFCB9-54CD-40DD-A9DE-2296FD297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293473-0879-4922-B071-4189B926E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35D325-2AD5-45C9-B397-CD46FB576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E9B40E-A185-48B5-80CB-0D2A15D4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C6A2-9A5F-4A1C-A8CB-D30EC025ECED}" type="datetime1">
              <a:rPr lang="en-HK" smtClean="0"/>
              <a:t>18/10/2022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CD82B-6B4D-4327-82F7-36F70CAF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4344EC-6234-443E-A1BE-44F0ACDC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6972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012AD-A0F5-44B6-A9BB-AD1E3F621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A2992D-0645-4178-B3DD-41378BB4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EEE7-60D0-4263-99A7-398C5A6BB378}" type="datetime1">
              <a:rPr lang="en-HK" smtClean="0"/>
              <a:t>18/10/2022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DAEA4A-C44C-4207-89C4-02B6120B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4D5025-64F9-4A35-A8DC-0A5B5B026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374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395867-9BEA-4EE8-A374-8B94ACE1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9EACD-3A76-4B6F-9AAE-2E2054C78624}" type="datetime1">
              <a:rPr lang="en-HK" smtClean="0"/>
              <a:t>18/10/2022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78AF2F-A48F-4CAD-BCF0-D580F7C8B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1E211-149B-4357-A8AC-4EB6787E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68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A7450-D3DF-4CC8-8385-07BDA90A9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F72D8-D16C-466D-85BB-753A90576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C705A-D706-4F9B-AE27-433BF2F1D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255DE-D900-4918-A537-B29B8A5B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03878-757D-4977-86E6-7F06A483F6B2}" type="datetime1">
              <a:rPr lang="en-HK" smtClean="0"/>
              <a:t>18/10/2022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965B2-3152-4747-92AE-654150291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5C782-FD41-4CE8-9E96-F01A27BD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4255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46409-BA3E-41E9-8C53-FAF0B366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A3630-8757-41B4-98B4-0CFE9B16B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8A0D5-CBF7-4D0A-A205-18E05C0E5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7E780-4DFA-4308-82C1-6379D5134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D7729-9815-4F0F-85B1-2A13DCC2C10D}" type="datetime1">
              <a:rPr lang="en-HK" smtClean="0"/>
              <a:t>18/10/2022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A1CCB-B099-4E7E-BCA7-AA595D04F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05651-9350-4C8E-B79E-72D84A40E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9954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EDB0BA-66BA-486E-B29F-45E16E987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06B58-55AB-493E-85A9-E325A65AD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D6569-48D1-40BF-A9CA-F81E220AB3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A13DB-B7EA-4AB5-9B51-D578EB9A4976}" type="datetime1">
              <a:rPr lang="en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EC971-0E5B-4101-BEFB-F0A852474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24C72-5D38-4E7C-94B0-327F3AA44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A1AF21-B66A-4260-8147-387B20F2782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38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omd.hkbu.edu.hk/factcheckservice/2021/04/09/face-recognitio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873321" y="681162"/>
            <a:ext cx="10401814" cy="2867354"/>
          </a:xfrm>
        </p:spPr>
        <p:txBody>
          <a:bodyPr>
            <a:noAutofit/>
          </a:bodyPr>
          <a:lstStyle/>
          <a:p>
            <a:r>
              <a:rPr lang="en-US" altLang="zh-HK" sz="4500" b="1" dirty="0">
                <a:solidFill>
                  <a:srgbClr val="0070C0"/>
                </a:solidFill>
                <a:latin typeface="+mn-lt"/>
              </a:rPr>
              <a:t>Media and Information Literacy Education</a:t>
            </a:r>
            <a:br>
              <a:rPr lang="en-US" altLang="zh-HK" sz="4500" b="1" dirty="0">
                <a:solidFill>
                  <a:srgbClr val="0070C0"/>
                </a:solidFill>
                <a:latin typeface="+mn-lt"/>
              </a:rPr>
            </a:br>
            <a:r>
              <a:rPr lang="en-US" altLang="zh-HK" sz="4500" b="1" dirty="0">
                <a:solidFill>
                  <a:srgbClr val="0070C0"/>
                </a:solidFill>
                <a:latin typeface="+mn-lt"/>
              </a:rPr>
              <a:t>Unit 2: </a:t>
            </a:r>
            <a:br>
              <a:rPr lang="en-US" altLang="zh-HK" sz="4500" b="1" dirty="0">
                <a:solidFill>
                  <a:srgbClr val="0070C0"/>
                </a:solidFill>
                <a:latin typeface="+mn-lt"/>
              </a:rPr>
            </a:br>
            <a:r>
              <a:rPr lang="en-US" altLang="zh-TW" sz="4500" b="1" dirty="0">
                <a:solidFill>
                  <a:srgbClr val="0070C0"/>
                </a:solidFill>
                <a:latin typeface="+mn-lt"/>
              </a:rPr>
              <a:t>Identify the authenticity of information</a:t>
            </a:r>
            <a:endParaRPr lang="en-US" sz="45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1238251" y="4124552"/>
            <a:ext cx="9896474" cy="1655762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altLang="zh-HK" sz="3200" dirty="0">
                <a:latin typeface="Arial" panose="020B0604020202020204" pitchFamily="34" charset="0"/>
                <a:cs typeface="Arial" panose="020B0604020202020204" pitchFamily="34" charset="0"/>
              </a:rPr>
              <a:t>Education Bureau and Journalism Education Foundation</a:t>
            </a:r>
          </a:p>
          <a:p>
            <a:r>
              <a:rPr lang="en-US" altLang="zh-HK" sz="3200" dirty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38580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+mn-lt"/>
              </a:rPr>
              <a:t>Using </a:t>
            </a:r>
            <a:r>
              <a:rPr lang="en-US" b="1" dirty="0">
                <a:solidFill>
                  <a:srgbClr val="0070C0"/>
                </a:solidFill>
                <a:latin typeface="+mn-lt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he </a:t>
            </a:r>
            <a:r>
              <a:rPr lang="en-US" b="1" dirty="0">
                <a:solidFill>
                  <a:srgbClr val="0070C0"/>
                </a:solidFill>
                <a:latin typeface="+mn-lt"/>
              </a:rPr>
              <a:t>USER Model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8095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To check the </a:t>
            </a:r>
            <a:r>
              <a:rPr lang="en-US" sz="3200" dirty="0"/>
              <a:t>authenticity of media messages:</a:t>
            </a:r>
          </a:p>
          <a:p>
            <a:r>
              <a:rPr lang="en-US" sz="3200" dirty="0">
                <a:solidFill>
                  <a:srgbClr val="0070C0"/>
                </a:solidFill>
              </a:rPr>
              <a:t>Understanding</a:t>
            </a:r>
            <a:r>
              <a:rPr lang="en-US" sz="3200" dirty="0"/>
              <a:t>: </a:t>
            </a:r>
            <a:r>
              <a:rPr lang="en-US" sz="3200" dirty="0" smtClean="0"/>
              <a:t>upon receiving a message</a:t>
            </a:r>
            <a:r>
              <a:rPr lang="en-US" sz="3200" dirty="0"/>
              <a:t>, think about its background and meaning</a:t>
            </a:r>
          </a:p>
          <a:p>
            <a:r>
              <a:rPr lang="en-US" sz="3200" dirty="0">
                <a:solidFill>
                  <a:srgbClr val="0070C0"/>
                </a:solidFill>
              </a:rPr>
              <a:t>Search</a:t>
            </a:r>
            <a:r>
              <a:rPr lang="en-US" sz="3200" dirty="0"/>
              <a:t>: trace the source of </a:t>
            </a:r>
            <a:r>
              <a:rPr lang="en-US" sz="3200" dirty="0" smtClean="0"/>
              <a:t>the message </a:t>
            </a:r>
            <a:r>
              <a:rPr lang="en-US" sz="3200" dirty="0"/>
              <a:t>and verify its credibility</a:t>
            </a:r>
          </a:p>
          <a:p>
            <a:r>
              <a:rPr lang="en-US" sz="3200" dirty="0">
                <a:solidFill>
                  <a:srgbClr val="0070C0"/>
                </a:solidFill>
              </a:rPr>
              <a:t>Evaluation</a:t>
            </a:r>
            <a:r>
              <a:rPr lang="en-US" sz="3200" dirty="0"/>
              <a:t>: assess the impact of </a:t>
            </a:r>
            <a:r>
              <a:rPr lang="en-US" sz="3200" dirty="0" smtClean="0"/>
              <a:t>using the message</a:t>
            </a:r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Response</a:t>
            </a:r>
            <a:r>
              <a:rPr lang="en-US" sz="3200"/>
              <a:t>: </a:t>
            </a:r>
            <a:r>
              <a:rPr lang="en-US" sz="3200" smtClean="0"/>
              <a:t>understand </a:t>
            </a:r>
            <a:r>
              <a:rPr lang="en-US" sz="3200" dirty="0"/>
              <a:t>our responsibilities when responding to the message</a:t>
            </a:r>
            <a:endParaRPr lang="zh-TW" altLang="en-US" sz="32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10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5581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0F3B0E-872F-4063-A372-C79B13A1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b="1" dirty="0">
                <a:solidFill>
                  <a:srgbClr val="0070C0"/>
                </a:solidFill>
                <a:latin typeface="+mn-lt"/>
              </a:rPr>
              <a:t>To Identify </a:t>
            </a:r>
            <a:r>
              <a:rPr lang="en-US" altLang="zh-HK" b="1" dirty="0" smtClean="0">
                <a:solidFill>
                  <a:srgbClr val="0070C0"/>
                </a:solidFill>
                <a:latin typeface="+mn-lt"/>
              </a:rPr>
              <a:t>the Authenticity </a:t>
            </a:r>
            <a:r>
              <a:rPr lang="en-US" altLang="zh-HK" b="1" dirty="0">
                <a:solidFill>
                  <a:srgbClr val="0070C0"/>
                </a:solidFill>
                <a:latin typeface="+mn-lt"/>
              </a:rPr>
              <a:t>of Information in</a:t>
            </a:r>
            <a:r>
              <a:rPr lang="en-US" altLang="zh-HK" sz="4400" b="1" dirty="0">
                <a:solidFill>
                  <a:srgbClr val="0070C0"/>
                </a:solidFill>
                <a:latin typeface="+mn-lt"/>
              </a:rPr>
              <a:t> Social Media</a:t>
            </a:r>
            <a:endParaRPr lang="zh-HK" altLang="en-US" dirty="0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2CCC02-455E-4E5C-A709-632488822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HK" sz="2800" dirty="0"/>
              <a:t>Steps for verification:</a:t>
            </a:r>
          </a:p>
          <a:p>
            <a:pPr marL="0" indent="0">
              <a:buNone/>
            </a:pPr>
            <a:r>
              <a:rPr lang="en-US" altLang="zh-HK" sz="2800" dirty="0"/>
              <a:t>1. Check the </a:t>
            </a:r>
            <a:r>
              <a:rPr lang="en-US" altLang="zh-HK" sz="2800" dirty="0" smtClean="0">
                <a:solidFill>
                  <a:srgbClr val="0070C0"/>
                </a:solidFill>
              </a:rPr>
              <a:t>URL;</a:t>
            </a:r>
            <a:endParaRPr lang="en-US" altLang="zh-HK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HK" sz="2800" dirty="0"/>
              <a:t>2. Check the </a:t>
            </a:r>
            <a:r>
              <a:rPr lang="en-US" altLang="zh-HK" sz="2800" dirty="0">
                <a:solidFill>
                  <a:srgbClr val="0070C0"/>
                </a:solidFill>
              </a:rPr>
              <a:t>date of </a:t>
            </a:r>
            <a:r>
              <a:rPr lang="en-US" altLang="zh-HK" sz="2800" dirty="0" smtClean="0">
                <a:solidFill>
                  <a:srgbClr val="0070C0"/>
                </a:solidFill>
              </a:rPr>
              <a:t>issue;</a:t>
            </a:r>
            <a:endParaRPr lang="en-US" altLang="zh-HK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HK" sz="2800" dirty="0"/>
              <a:t>3. </a:t>
            </a:r>
            <a:r>
              <a:rPr lang="en-US" altLang="zh-HK" dirty="0"/>
              <a:t>Find out</a:t>
            </a:r>
            <a:r>
              <a:rPr lang="en-US" altLang="zh-HK" sz="2800" dirty="0"/>
              <a:t> the </a:t>
            </a:r>
            <a:r>
              <a:rPr lang="en-US" altLang="zh-HK" sz="2800" dirty="0">
                <a:solidFill>
                  <a:srgbClr val="0070C0"/>
                </a:solidFill>
              </a:rPr>
              <a:t>source</a:t>
            </a:r>
            <a:r>
              <a:rPr lang="en-US" altLang="zh-HK" sz="2800" dirty="0"/>
              <a:t> of </a:t>
            </a:r>
            <a:r>
              <a:rPr lang="en-US" altLang="zh-HK" sz="2800" dirty="0" smtClean="0"/>
              <a:t>information;</a:t>
            </a:r>
            <a:endParaRPr lang="en-US" altLang="zh-HK" sz="2800" dirty="0"/>
          </a:p>
          <a:p>
            <a:pPr marL="0" indent="0">
              <a:buNone/>
            </a:pPr>
            <a:r>
              <a:rPr lang="en-US" altLang="zh-HK" sz="2800" dirty="0"/>
              <a:t>4. </a:t>
            </a:r>
            <a:r>
              <a:rPr lang="en-US" altLang="zh-HK" sz="2800" dirty="0">
                <a:solidFill>
                  <a:srgbClr val="0070C0"/>
                </a:solidFill>
              </a:rPr>
              <a:t>Compare</a:t>
            </a:r>
            <a:r>
              <a:rPr lang="en-US" altLang="zh-HK" sz="2800" dirty="0"/>
              <a:t> </a:t>
            </a:r>
            <a:r>
              <a:rPr lang="en-US" altLang="zh-HK" sz="2800" dirty="0" smtClean="0"/>
              <a:t>the </a:t>
            </a:r>
            <a:r>
              <a:rPr lang="en-US" altLang="zh-HK" sz="2800" dirty="0"/>
              <a:t>same </a:t>
            </a:r>
            <a:r>
              <a:rPr lang="en-US" altLang="zh-HK" sz="2800" dirty="0" smtClean="0"/>
              <a:t>content from other information sources;</a:t>
            </a:r>
            <a:endParaRPr lang="en-US" altLang="zh-HK" sz="2800" dirty="0"/>
          </a:p>
          <a:p>
            <a:pPr marL="0" indent="0">
              <a:buNone/>
            </a:pPr>
            <a:r>
              <a:rPr lang="en-US" altLang="zh-HK" sz="2800" dirty="0"/>
              <a:t>5. Check whether the </a:t>
            </a:r>
            <a:r>
              <a:rPr lang="en-US" altLang="zh-HK" sz="2800" dirty="0">
                <a:solidFill>
                  <a:srgbClr val="0070C0"/>
                </a:solidFill>
              </a:rPr>
              <a:t>title and content are </a:t>
            </a:r>
            <a:r>
              <a:rPr lang="en-US" altLang="zh-HK" sz="2800" dirty="0" smtClean="0">
                <a:solidFill>
                  <a:srgbClr val="0070C0"/>
                </a:solidFill>
              </a:rPr>
              <a:t>consistent;</a:t>
            </a:r>
            <a:endParaRPr lang="en-US" altLang="zh-HK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HK" sz="2800" dirty="0"/>
              <a:t>6. </a:t>
            </a:r>
            <a:r>
              <a:rPr lang="en-US" altLang="zh-HK" sz="2800" dirty="0" smtClean="0"/>
              <a:t>Find out </a:t>
            </a:r>
            <a:r>
              <a:rPr lang="en-US" altLang="zh-HK" sz="2800" dirty="0"/>
              <a:t>whether </a:t>
            </a:r>
            <a:r>
              <a:rPr lang="en-US" altLang="zh-HK" sz="2800" dirty="0" smtClean="0"/>
              <a:t>the evidence in the </a:t>
            </a:r>
            <a:r>
              <a:rPr lang="en-US" altLang="zh-HK" sz="2800" dirty="0"/>
              <a:t>information is </a:t>
            </a:r>
            <a:r>
              <a:rPr lang="en-US" altLang="zh-HK" dirty="0" smtClean="0">
                <a:solidFill>
                  <a:srgbClr val="0070C0"/>
                </a:solidFill>
              </a:rPr>
              <a:t>sufficient</a:t>
            </a:r>
            <a:r>
              <a:rPr lang="en-US" altLang="zh-HK" sz="2800" dirty="0" smtClean="0">
                <a:solidFill>
                  <a:srgbClr val="0070C0"/>
                </a:solidFill>
              </a:rPr>
              <a:t> </a:t>
            </a:r>
            <a:r>
              <a:rPr lang="en-US" altLang="zh-HK" sz="2800" dirty="0">
                <a:solidFill>
                  <a:srgbClr val="0070C0"/>
                </a:solidFill>
              </a:rPr>
              <a:t>and </a:t>
            </a:r>
            <a:r>
              <a:rPr lang="en-US" altLang="zh-HK" sz="2800" dirty="0" smtClean="0">
                <a:solidFill>
                  <a:srgbClr val="0070C0"/>
                </a:solidFill>
              </a:rPr>
              <a:t>reasonable;</a:t>
            </a:r>
            <a:endParaRPr lang="en-US" altLang="zh-HK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HK" sz="2800" dirty="0"/>
              <a:t>7. </a:t>
            </a:r>
            <a:r>
              <a:rPr lang="en-US" altLang="zh-HK" dirty="0" smtClean="0"/>
              <a:t>Reflect on </a:t>
            </a:r>
            <a:r>
              <a:rPr lang="en-US" altLang="zh-HK" sz="2800" dirty="0" smtClean="0"/>
              <a:t>yourself </a:t>
            </a:r>
            <a:r>
              <a:rPr lang="en-US" altLang="zh-HK" sz="2800" dirty="0"/>
              <a:t>if you agree </a:t>
            </a:r>
            <a:r>
              <a:rPr lang="en-US" altLang="zh-HK" sz="2800" dirty="0" smtClean="0"/>
              <a:t>with th</a:t>
            </a:r>
            <a:r>
              <a:rPr lang="en-US" altLang="zh-HK" dirty="0" smtClean="0"/>
              <a:t>e information based on</a:t>
            </a:r>
            <a:r>
              <a:rPr lang="en-US" altLang="zh-HK" sz="2800" dirty="0" smtClean="0"/>
              <a:t> </a:t>
            </a:r>
            <a:r>
              <a:rPr lang="en-US" altLang="zh-HK" sz="2800" dirty="0"/>
              <a:t>your </a:t>
            </a:r>
            <a:r>
              <a:rPr lang="en-US" altLang="zh-HK" sz="2800" dirty="0">
                <a:solidFill>
                  <a:srgbClr val="0070C0"/>
                </a:solidFill>
              </a:rPr>
              <a:t>personal </a:t>
            </a:r>
            <a:r>
              <a:rPr lang="en-US" altLang="zh-HK" sz="2800" dirty="0" smtClean="0">
                <a:solidFill>
                  <a:srgbClr val="0070C0"/>
                </a:solidFill>
              </a:rPr>
              <a:t>preference.</a:t>
            </a:r>
            <a:endParaRPr lang="en-US" altLang="zh-HK" sz="2800" dirty="0">
              <a:solidFill>
                <a:srgbClr val="0070C0"/>
              </a:solidFill>
            </a:endParaRPr>
          </a:p>
          <a:p>
            <a:endParaRPr lang="zh-HK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38E2159-DA5E-4DB7-BCC8-3472BC5CF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19465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n-lt"/>
              </a:rPr>
              <a:t>Fact-checking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To identify fake news, </a:t>
            </a:r>
            <a:r>
              <a:rPr lang="en-US" sz="3200" dirty="0" smtClean="0"/>
              <a:t>students </a:t>
            </a:r>
            <a:r>
              <a:rPr lang="en-US" sz="3200" dirty="0"/>
              <a:t>must learn </a:t>
            </a:r>
            <a:r>
              <a:rPr lang="en-US" sz="3200" dirty="0" smtClean="0"/>
              <a:t>how to </a:t>
            </a:r>
            <a:r>
              <a:rPr lang="en-US" sz="3200" dirty="0" smtClean="0">
                <a:solidFill>
                  <a:srgbClr val="0070C0"/>
                </a:solidFill>
              </a:rPr>
              <a:t>perfor</a:t>
            </a:r>
            <a:r>
              <a:rPr lang="en-US" sz="3200" dirty="0">
                <a:solidFill>
                  <a:srgbClr val="0070C0"/>
                </a:solidFill>
              </a:rPr>
              <a:t>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>
                <a:solidFill>
                  <a:srgbClr val="0070C0"/>
                </a:solidFill>
              </a:rPr>
              <a:t>“fact-checking”</a:t>
            </a:r>
            <a:r>
              <a:rPr lang="en-US" sz="3200" dirty="0"/>
              <a:t>, visit fact-checking </a:t>
            </a:r>
            <a:r>
              <a:rPr lang="en-US" sz="3200" dirty="0" err="1" smtClean="0"/>
              <a:t>organisations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rgbClr val="0070C0"/>
                </a:solidFill>
              </a:rPr>
              <a:t>choose credible media.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GB" sz="3200" dirty="0"/>
              <a:t>Students should also </a:t>
            </a:r>
            <a:r>
              <a:rPr lang="en-GB" sz="3200" dirty="0" smtClean="0"/>
              <a:t>check </a:t>
            </a:r>
            <a:r>
              <a:rPr lang="en-GB" sz="3200" dirty="0">
                <a:solidFill>
                  <a:srgbClr val="0070C0"/>
                </a:solidFill>
              </a:rPr>
              <a:t>a wide range of information sources</a:t>
            </a:r>
            <a:r>
              <a:rPr lang="en-GB" sz="3200" dirty="0"/>
              <a:t>, learn about and </a:t>
            </a:r>
            <a:r>
              <a:rPr lang="en-GB" sz="3200" dirty="0">
                <a:solidFill>
                  <a:srgbClr val="0070C0"/>
                </a:solidFill>
              </a:rPr>
              <a:t>compare the information from different sources</a:t>
            </a:r>
            <a:r>
              <a:rPr lang="en-GB" sz="3200" dirty="0"/>
              <a:t>. Especially for major news, just like reporters, we should adopt </a:t>
            </a:r>
            <a:r>
              <a:rPr lang="en-GB" sz="3200" dirty="0" smtClean="0"/>
              <a:t>the “two-source rule”, </a:t>
            </a:r>
            <a:r>
              <a:rPr lang="en-GB" sz="3200" dirty="0"/>
              <a:t>perform a cross-reference to verify the authenticity and minimise the possibility of being misled</a:t>
            </a:r>
            <a:r>
              <a:rPr lang="en-GB" sz="3200" dirty="0" smtClean="0"/>
              <a:t>.</a:t>
            </a:r>
          </a:p>
          <a:p>
            <a:r>
              <a:rPr lang="en-US" sz="3200" dirty="0" smtClean="0"/>
              <a:t>To </a:t>
            </a:r>
            <a:r>
              <a:rPr lang="en-US" sz="3200" dirty="0">
                <a:solidFill>
                  <a:srgbClr val="0070C0"/>
                </a:solidFill>
              </a:rPr>
              <a:t>avoid the “echo chamber” effect</a:t>
            </a:r>
            <a:r>
              <a:rPr lang="en-US" sz="3200" dirty="0"/>
              <a:t> (i.e. </a:t>
            </a:r>
            <a:r>
              <a:rPr lang="en-GB" sz="3200" dirty="0"/>
              <a:t>an individual obtains highly similar information</a:t>
            </a:r>
            <a:r>
              <a:rPr lang="en-US" sz="3200" dirty="0" smtClean="0"/>
              <a:t>), </a:t>
            </a:r>
            <a:r>
              <a:rPr lang="en-GB" sz="3200" dirty="0"/>
              <a:t>we have to receive information and views from different stance and check the authenticity and quality of information. This can give us a more comprehensive and accurate </a:t>
            </a:r>
            <a:r>
              <a:rPr lang="en-GB" sz="3200" dirty="0" smtClean="0"/>
              <a:t>view </a:t>
            </a:r>
            <a:r>
              <a:rPr lang="en-GB" sz="3200" dirty="0"/>
              <a:t>of the matter. </a:t>
            </a:r>
            <a:endParaRPr lang="en-GB" sz="3200" dirty="0" smtClean="0"/>
          </a:p>
          <a:p>
            <a:r>
              <a:rPr lang="en-US" sz="3200" dirty="0" smtClean="0"/>
              <a:t>We </a:t>
            </a:r>
            <a:r>
              <a:rPr lang="en-US" sz="3200" dirty="0"/>
              <a:t>must always </a:t>
            </a:r>
            <a:r>
              <a:rPr lang="en-US" sz="3200" dirty="0">
                <a:solidFill>
                  <a:srgbClr val="0070C0"/>
                </a:solidFill>
              </a:rPr>
              <a:t>remain </a:t>
            </a:r>
            <a:r>
              <a:rPr lang="en-US" sz="3200" dirty="0" smtClean="0">
                <a:solidFill>
                  <a:srgbClr val="0070C0"/>
                </a:solidFill>
              </a:rPr>
              <a:t>cautious </a:t>
            </a:r>
            <a:r>
              <a:rPr lang="en-US" sz="3200" dirty="0">
                <a:solidFill>
                  <a:srgbClr val="0070C0"/>
                </a:solidFill>
              </a:rPr>
              <a:t>and </a:t>
            </a:r>
            <a:r>
              <a:rPr lang="en-US" sz="3200" dirty="0" smtClean="0">
                <a:solidFill>
                  <a:srgbClr val="0070C0"/>
                </a:solidFill>
              </a:rPr>
              <a:t>reflective</a:t>
            </a:r>
            <a:r>
              <a:rPr lang="en-US" sz="3200" dirty="0" smtClean="0"/>
              <a:t>, maintain our objectivity and </a:t>
            </a:r>
            <a:r>
              <a:rPr lang="en-US" sz="3200" dirty="0"/>
              <a:t>think </a:t>
            </a:r>
            <a:r>
              <a:rPr lang="en-US" sz="3200" dirty="0" smtClean="0"/>
              <a:t>critically.</a:t>
            </a:r>
            <a:endParaRPr 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15579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b="1" dirty="0">
                <a:solidFill>
                  <a:srgbClr val="0070C0"/>
                </a:solidFill>
                <a:latin typeface="+mn-lt"/>
              </a:rPr>
              <a:t>Fact-checking (cont.)</a:t>
            </a:r>
            <a:endParaRPr lang="en-US" dirty="0"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Search engines for checking </a:t>
            </a:r>
            <a:r>
              <a:rPr lang="en-US" sz="3200" dirty="0" smtClean="0">
                <a:solidFill>
                  <a:srgbClr val="0070C0"/>
                </a:solidFill>
              </a:rPr>
              <a:t>the authenticity of online </a:t>
            </a:r>
            <a:r>
              <a:rPr lang="en-US" sz="3200" dirty="0">
                <a:solidFill>
                  <a:srgbClr val="0070C0"/>
                </a:solidFill>
              </a:rPr>
              <a:t>information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dirty="0"/>
              <a:t>HKBU: </a:t>
            </a:r>
            <a:r>
              <a:rPr lang="en-US" sz="3200" dirty="0" smtClean="0"/>
              <a:t>https</a:t>
            </a:r>
            <a:r>
              <a:rPr lang="en-US" sz="3200" dirty="0"/>
              <a:t>://factcheck.hkbu.edu.hk/home/</a:t>
            </a:r>
          </a:p>
          <a:p>
            <a:pPr lvl="1"/>
            <a:r>
              <a:rPr lang="en-US" sz="3200" dirty="0"/>
              <a:t>Annie Lab (HKU Journalism): https://annielab.org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17464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1761" y="28410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altLang="zh-TW" sz="3200" b="1" dirty="0">
                <a:solidFill>
                  <a:srgbClr val="0070C0"/>
                </a:solidFill>
              </a:rPr>
              <a:t>Case study 2: </a:t>
            </a:r>
            <a:br>
              <a:rPr lang="en-US" altLang="zh-TW" sz="3200" b="1" dirty="0">
                <a:solidFill>
                  <a:srgbClr val="0070C0"/>
                </a:solidFill>
              </a:rPr>
            </a:br>
            <a:r>
              <a:rPr lang="en-GB" altLang="zh-TW" sz="3200" b="1" dirty="0">
                <a:solidFill>
                  <a:srgbClr val="0070C0"/>
                </a:solidFill>
              </a:rPr>
              <a:t>Did the </a:t>
            </a:r>
            <a:r>
              <a:rPr lang="en-GB" altLang="zh-TW" sz="3200" b="1" dirty="0" smtClean="0">
                <a:solidFill>
                  <a:srgbClr val="0070C0"/>
                </a:solidFill>
              </a:rPr>
              <a:t>Government </a:t>
            </a:r>
            <a:r>
              <a:rPr lang="en-GB" altLang="zh-TW" sz="3200" b="1" dirty="0">
                <a:solidFill>
                  <a:srgbClr val="0070C0"/>
                </a:solidFill>
              </a:rPr>
              <a:t>install face recognition machines to penalise people who do not follow traffic light instructions?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14</a:t>
            </a:fld>
            <a:endParaRPr lang="en-HK"/>
          </a:p>
        </p:txBody>
      </p:sp>
      <p:sp>
        <p:nvSpPr>
          <p:cNvPr id="7" name="Rectangle 6"/>
          <p:cNvSpPr/>
          <p:nvPr/>
        </p:nvSpPr>
        <p:spPr>
          <a:xfrm>
            <a:off x="4438650" y="5780300"/>
            <a:ext cx="7162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TW" dirty="0">
                <a:latin typeface="Times New Roman" panose="02020603050405020304" pitchFamily="18" charset="0"/>
              </a:rPr>
              <a:t>Source: HKBU </a:t>
            </a:r>
            <a:r>
              <a:rPr lang="en-US" altLang="zh-TW" dirty="0" err="1">
                <a:latin typeface="Times New Roman" panose="02020603050405020304" pitchFamily="18" charset="0"/>
              </a:rPr>
              <a:t>FactCheck</a:t>
            </a:r>
            <a:r>
              <a:rPr lang="en-US" altLang="zh-TW" dirty="0">
                <a:latin typeface="Times New Roman" panose="02020603050405020304" pitchFamily="18" charset="0"/>
              </a:rPr>
              <a:t> Service (9 </a:t>
            </a:r>
            <a:r>
              <a:rPr lang="en-US" altLang="zh-TW" dirty="0" smtClean="0">
                <a:latin typeface="Times New Roman" panose="02020603050405020304" pitchFamily="18" charset="0"/>
              </a:rPr>
              <a:t>April </a:t>
            </a:r>
            <a:r>
              <a:rPr lang="en-US" altLang="zh-TW" dirty="0">
                <a:latin typeface="Times New Roman" panose="02020603050405020304" pitchFamily="18" charset="0"/>
              </a:rPr>
              <a:t>2021</a:t>
            </a:r>
            <a:r>
              <a:rPr lang="en-US" altLang="zh-TW" dirty="0" smtClean="0">
                <a:latin typeface="Times New Roman" panose="02020603050405020304" pitchFamily="18" charset="0"/>
              </a:rPr>
              <a:t>)</a:t>
            </a:r>
          </a:p>
          <a:p>
            <a:pPr algn="r"/>
            <a:r>
              <a:rPr lang="en-US" altLang="zh-HK" u="sng" dirty="0"/>
              <a:t>https://comd.hkbu.edu.hk/factcheckservice/2021/04/09/face-recognition</a:t>
            </a:r>
            <a:endParaRPr lang="en-US" altLang="zh-TW" dirty="0"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1760" y="1488965"/>
            <a:ext cx="1104968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H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dirty="0" smtClean="0"/>
              <a:t>A message </a:t>
            </a:r>
            <a:r>
              <a:rPr lang="en-US" altLang="zh-HK" dirty="0"/>
              <a:t>circulated among WhatsApp groups had claimed that face recognition machines would be installed on roads in Hong Kong to </a:t>
            </a:r>
            <a:r>
              <a:rPr lang="en-US" altLang="zh-HK" dirty="0" err="1"/>
              <a:t>penalise</a:t>
            </a:r>
            <a:r>
              <a:rPr lang="en-US" altLang="zh-HK" dirty="0"/>
              <a:t> those who did not follow the traffic light instructions. A photo was also attached to the </a:t>
            </a:r>
            <a:r>
              <a:rPr lang="en-US" altLang="zh-HK" dirty="0" smtClean="0"/>
              <a:t>message (please check: </a:t>
            </a:r>
            <a:r>
              <a:rPr lang="en-US" altLang="zh-HK" u="sng" dirty="0" smtClean="0">
                <a:solidFill>
                  <a:srgbClr val="0000FF"/>
                </a:solidFill>
                <a:hlinkClick r:id="rId2"/>
              </a:rPr>
              <a:t>https</a:t>
            </a:r>
            <a:r>
              <a:rPr lang="en-US" altLang="zh-HK" u="sng" dirty="0">
                <a:solidFill>
                  <a:srgbClr val="0000FF"/>
                </a:solidFill>
                <a:hlinkClick r:id="rId2"/>
              </a:rPr>
              <a:t>://</a:t>
            </a:r>
            <a:r>
              <a:rPr lang="en-US" altLang="zh-HK" u="sng" dirty="0" smtClean="0">
                <a:solidFill>
                  <a:srgbClr val="0000FF"/>
                </a:solidFill>
                <a:hlinkClick r:id="rId2"/>
              </a:rPr>
              <a:t>comd.hkbu.edu.hk/factcheckservice/2021/04/09/face-recognition</a:t>
            </a:r>
            <a:r>
              <a:rPr lang="en-US" altLang="zh-TW" dirty="0" smtClean="0"/>
              <a:t>)</a:t>
            </a:r>
            <a:r>
              <a:rPr lang="en-US" altLang="zh-TW" dirty="0" smtClean="0">
                <a:solidFill>
                  <a:srgbClr val="0000FF"/>
                </a:solidFill>
              </a:rPr>
              <a:t>.</a:t>
            </a:r>
            <a:endParaRPr lang="en-US" altLang="zh-HK" u="sng" dirty="0" smtClean="0">
              <a:solidFill>
                <a:srgbClr val="0000FF"/>
              </a:solidFill>
            </a:endParaRPr>
          </a:p>
          <a:p>
            <a:endParaRPr lang="en-US" altLang="zh-H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dirty="0" smtClean="0"/>
              <a:t>The </a:t>
            </a:r>
            <a:r>
              <a:rPr lang="en-US" altLang="zh-HK" dirty="0"/>
              <a:t>photo </a:t>
            </a:r>
            <a:r>
              <a:rPr lang="en-US" altLang="zh-HK" dirty="0" smtClean="0"/>
              <a:t>showed </a:t>
            </a:r>
            <a:r>
              <a:rPr lang="en-US" altLang="zh-HK" dirty="0"/>
              <a:t>a pedestrian light on a street in Hong Kong. The black box in red circle in the photo </a:t>
            </a:r>
            <a:r>
              <a:rPr lang="en-US" altLang="zh-HK" dirty="0" smtClean="0"/>
              <a:t>was </a:t>
            </a:r>
            <a:r>
              <a:rPr lang="en-US" altLang="zh-HK" dirty="0"/>
              <a:t>the suspected "facial recognition machine” mentioned in WhatsApp </a:t>
            </a:r>
            <a:r>
              <a:rPr lang="en-US" altLang="zh-HK" dirty="0" smtClean="0"/>
              <a:t>groups.</a:t>
            </a:r>
            <a:endParaRPr lang="zh-TW" altLang="zh-HK" dirty="0"/>
          </a:p>
          <a:p>
            <a:r>
              <a:rPr lang="en-US" altLang="zh-HK" dirty="0"/>
              <a:t> </a:t>
            </a:r>
            <a:endParaRPr lang="zh-TW" altLang="zh-H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dirty="0" smtClean="0"/>
              <a:t>After </a:t>
            </a:r>
            <a:r>
              <a:rPr lang="en-US" altLang="zh-HK" dirty="0"/>
              <a:t>fact-checking, the Transport Department confirmed that the suspected "facial recognition machine" black box in the picture circulated among WhatsApp groups turned out to be an electronic audible traffic signal, which was a </a:t>
            </a:r>
            <a:r>
              <a:rPr lang="en-US" altLang="zh-HK" dirty="0" err="1"/>
              <a:t>standardised</a:t>
            </a:r>
            <a:r>
              <a:rPr lang="en-US" altLang="zh-HK" dirty="0"/>
              <a:t> facility to assist visually impaired persons when crossing the road. It was not equipped with videotaping or face recognition </a:t>
            </a:r>
            <a:r>
              <a:rPr lang="en-US" altLang="zh-HK" dirty="0" smtClean="0"/>
              <a:t>functions and was not </a:t>
            </a:r>
            <a:r>
              <a:rPr lang="en-US" altLang="zh-HK" dirty="0" smtClean="0"/>
              <a:t>intended to </a:t>
            </a:r>
            <a:r>
              <a:rPr lang="en-US" altLang="zh-HK" dirty="0" err="1"/>
              <a:t>penalise</a:t>
            </a:r>
            <a:r>
              <a:rPr lang="en-US" altLang="zh-HK" dirty="0"/>
              <a:t> people who failed to follow traffic light instruction.</a:t>
            </a:r>
            <a:endParaRPr lang="zh-TW" altLang="zh-HK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48194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2405" y="114958"/>
            <a:ext cx="10515600" cy="889089"/>
          </a:xfrm>
        </p:spPr>
        <p:txBody>
          <a:bodyPr>
            <a:normAutofit/>
          </a:bodyPr>
          <a:lstStyle/>
          <a:p>
            <a:r>
              <a:rPr lang="en-US" altLang="zh-HK" b="1" dirty="0">
                <a:solidFill>
                  <a:srgbClr val="0070C0"/>
                </a:solidFill>
              </a:rPr>
              <a:t>References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6218" y="860028"/>
            <a:ext cx="10964174" cy="5520996"/>
          </a:xfrm>
        </p:spPr>
        <p:txBody>
          <a:bodyPr>
            <a:noAutofit/>
          </a:bodyPr>
          <a:lstStyle/>
          <a:p>
            <a:r>
              <a:rPr lang="zh-TW" altLang="zh-HK" sz="1800" dirty="0"/>
              <a:t>香港青年協會</a:t>
            </a:r>
            <a:r>
              <a:rPr lang="en-US" altLang="zh-HK" sz="1800" dirty="0"/>
              <a:t> (2017)</a:t>
            </a:r>
            <a:r>
              <a:rPr lang="zh-TW" altLang="zh-HK" sz="1800" dirty="0"/>
              <a:t>。《新媒體素養教材資源套》。香港：香港青年協會</a:t>
            </a:r>
            <a:r>
              <a:rPr lang="zh-TW" altLang="zh-HK" sz="1800" dirty="0" smtClean="0"/>
              <a:t>。</a:t>
            </a:r>
            <a:endParaRPr lang="en-US" altLang="zh-TW" sz="1800" dirty="0" smtClean="0"/>
          </a:p>
          <a:p>
            <a:pPr>
              <a:spcAft>
                <a:spcPts val="0"/>
              </a:spcAft>
            </a:pP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浸大事實查核中心 </a:t>
            </a:r>
            <a:r>
              <a:rPr lang="en-US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(2021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年</a:t>
            </a:r>
            <a:r>
              <a:rPr lang="en-US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4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月</a:t>
            </a:r>
            <a:r>
              <a:rPr lang="en-US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9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日</a:t>
            </a:r>
            <a:r>
              <a:rPr lang="en-US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)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 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。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〈【錯誤】政府安裝人面識別機，用以處罰不依交通指示過路人士？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〉</a:t>
            </a:r>
            <a:r>
              <a:rPr lang="zh-HK" altLang="zh-HK" sz="18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。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擷取自網頁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HK" sz="1800" kern="100" dirty="0" smtClean="0">
                <a:latin typeface="Times New Roman" panose="02020603050405020304" pitchFamily="18" charset="0"/>
              </a:rPr>
              <a:t>    https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://comd.hkbu.edu.hk/factcheckservice/2021/04/09/face-recognition/</a:t>
            </a:r>
            <a:endParaRPr lang="zh-TW" altLang="zh-HK" sz="1800" kern="100" dirty="0">
              <a:latin typeface="Times New Roman" panose="02020603050405020304" pitchFamily="18" charset="0"/>
            </a:endParaRPr>
          </a:p>
          <a:p>
            <a:r>
              <a:rPr lang="zh-TW" altLang="zh-HK" sz="1800" kern="100" dirty="0" smtClean="0">
                <a:latin typeface="Times New Roman" panose="02020603050405020304" pitchFamily="18" charset="0"/>
                <a:cs typeface="新細明體" panose="02020500000000000000" pitchFamily="18" charset="-120"/>
              </a:rPr>
              <a:t>浸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大事實查核中心 </a:t>
            </a:r>
            <a:r>
              <a:rPr lang="en-US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(</a:t>
            </a:r>
            <a:r>
              <a:rPr lang="en-GB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2021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年</a:t>
            </a:r>
            <a:r>
              <a:rPr lang="en-GB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12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月</a:t>
            </a:r>
            <a:r>
              <a:rPr lang="en-GB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8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日</a:t>
            </a:r>
            <a:r>
              <a:rPr lang="en-US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)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 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。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〈【錯誤】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世衞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2021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年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10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月公開的長壽秘訣中，飲酒排第一？〉</a:t>
            </a:r>
            <a:r>
              <a:rPr lang="zh-HK" altLang="zh-HK" sz="18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。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擷取自網頁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altLang="zh-HK" sz="1800" kern="100" dirty="0" smtClean="0">
                <a:latin typeface="Times New Roman" panose="02020603050405020304" pitchFamily="18" charset="0"/>
              </a:rPr>
              <a:t>    https</a:t>
            </a:r>
            <a:r>
              <a:rPr lang="en-GB" altLang="zh-HK" sz="1800" kern="100" dirty="0">
                <a:latin typeface="Times New Roman" panose="02020603050405020304" pitchFamily="18" charset="0"/>
              </a:rPr>
              <a:t>://comd.hkbu.edu.hk/factcheckservice/2021/12/08/drinking-alcohol/</a:t>
            </a:r>
            <a:endParaRPr lang="zh-TW" altLang="zh-HK" sz="1800" kern="100" dirty="0">
              <a:latin typeface="Times New Roman" panose="02020603050405020304" pitchFamily="18" charset="0"/>
            </a:endParaRPr>
          </a:p>
          <a:p>
            <a:r>
              <a:rPr lang="en-US" altLang="zh-HK" sz="1800" dirty="0" err="1" smtClean="0"/>
              <a:t>BuzzFeed</a:t>
            </a:r>
            <a:r>
              <a:rPr lang="en-US" altLang="zh-HK" sz="1800" dirty="0" smtClean="0"/>
              <a:t> </a:t>
            </a:r>
            <a:r>
              <a:rPr lang="en-US" altLang="zh-HK" sz="1800" dirty="0"/>
              <a:t>News. (2018, May 20). A Belgian political party is circulating a Trump </a:t>
            </a:r>
            <a:r>
              <a:rPr lang="en-US" altLang="zh-HK" sz="1800" dirty="0" err="1"/>
              <a:t>deepfake</a:t>
            </a:r>
            <a:r>
              <a:rPr lang="en-US" altLang="zh-HK" sz="1800" dirty="0"/>
              <a:t> video. Retrieved from https://</a:t>
            </a:r>
            <a:r>
              <a:rPr lang="en-US" altLang="zh-HK" sz="1800" dirty="0" smtClean="0"/>
              <a:t>www.buzzfeednews.com/article/janelytvynenko/a-belgian-political-party-just-published-a-deepfake-video</a:t>
            </a:r>
            <a:endParaRPr lang="zh-TW" altLang="zh-HK" sz="1800" dirty="0"/>
          </a:p>
          <a:p>
            <a:r>
              <a:rPr lang="en-US" altLang="zh-HK" sz="1800" dirty="0"/>
              <a:t>Johnson, J. (2017, December 14). </a:t>
            </a:r>
            <a:r>
              <a:rPr lang="en-US" altLang="zh-HK" sz="1800" dirty="0" smtClean="0"/>
              <a:t>The </a:t>
            </a:r>
            <a:r>
              <a:rPr lang="en-US" altLang="zh-HK" sz="1800" dirty="0"/>
              <a:t>five types of fake </a:t>
            </a:r>
            <a:r>
              <a:rPr lang="en-US" altLang="zh-HK" sz="1800" dirty="0" smtClean="0"/>
              <a:t>news. </a:t>
            </a:r>
            <a:r>
              <a:rPr lang="en-US" altLang="zh-HK" sz="1800" dirty="0" err="1"/>
              <a:t>HuffPost</a:t>
            </a:r>
            <a:r>
              <a:rPr lang="en-US" altLang="zh-HK" sz="1800" dirty="0"/>
              <a:t>. Retrieved from https://</a:t>
            </a:r>
            <a:r>
              <a:rPr lang="en-US" altLang="zh-HK" sz="1800" dirty="0" smtClean="0"/>
              <a:t>www.huffpost.com/entry/the-five-types-of-fake-ne_b_13609562</a:t>
            </a:r>
            <a:endParaRPr lang="zh-TW" altLang="zh-HK" sz="1800" dirty="0"/>
          </a:p>
          <a:p>
            <a:r>
              <a:rPr lang="en-US" altLang="zh-HK" sz="1800" dirty="0"/>
              <a:t>Loyola Marymount University Library Workshop (2017). </a:t>
            </a:r>
            <a:r>
              <a:rPr lang="en-US" altLang="zh-HK" sz="1800" dirty="0" err="1" smtClean="0"/>
              <a:t>Keepin</a:t>
            </a:r>
            <a:r>
              <a:rPr lang="en-US" altLang="zh-HK" sz="1800" dirty="0"/>
              <a:t>’ it real: tips &amp; strategies for evaluating fake </a:t>
            </a:r>
            <a:r>
              <a:rPr lang="en-US" altLang="zh-HK" sz="1800" dirty="0" smtClean="0"/>
              <a:t>news. </a:t>
            </a:r>
            <a:r>
              <a:rPr lang="en-US" altLang="zh-HK" sz="1800" dirty="0"/>
              <a:t>Retrieved from https://</a:t>
            </a:r>
            <a:r>
              <a:rPr lang="en-US" altLang="zh-HK" sz="1800" dirty="0" smtClean="0"/>
              <a:t>libguides.lmu.edu/c.php?g=595781&amp;p=4121899</a:t>
            </a:r>
            <a:endParaRPr lang="zh-TW" altLang="zh-HK" sz="1800" dirty="0"/>
          </a:p>
          <a:p>
            <a:r>
              <a:rPr lang="en-US" altLang="zh-HK" sz="1800" dirty="0"/>
              <a:t>Clackamas Community College Library. (</a:t>
            </a:r>
            <a:r>
              <a:rPr lang="en-US" altLang="zh-HK" sz="1800" dirty="0" err="1"/>
              <a:t>n.d.</a:t>
            </a:r>
            <a:r>
              <a:rPr lang="en-US" altLang="zh-HK" sz="1800" dirty="0"/>
              <a:t>). </a:t>
            </a:r>
            <a:r>
              <a:rPr lang="en-US" altLang="zh-HK" sz="1800" dirty="0" smtClean="0"/>
              <a:t>Disinformation</a:t>
            </a:r>
            <a:r>
              <a:rPr lang="en-US" altLang="zh-HK" sz="1800" dirty="0"/>
              <a:t>, misinformation, and fake </a:t>
            </a:r>
            <a:r>
              <a:rPr lang="en-US" altLang="zh-HK" sz="1800" dirty="0" smtClean="0"/>
              <a:t>news. </a:t>
            </a:r>
            <a:r>
              <a:rPr lang="en-US" altLang="zh-HK" sz="1800" dirty="0"/>
              <a:t>Retrieved </a:t>
            </a:r>
            <a:r>
              <a:rPr lang="en-US" altLang="zh-HK" sz="1800" dirty="0" smtClean="0"/>
              <a:t>from https</a:t>
            </a:r>
            <a:r>
              <a:rPr lang="en-US" altLang="zh-HK" sz="1800" dirty="0"/>
              <a:t>://</a:t>
            </a:r>
            <a:r>
              <a:rPr lang="en-US" altLang="zh-HK" sz="1800" dirty="0" smtClean="0"/>
              <a:t>libguides.clackamas.edu/c.php?g=652128&amp;p=4608563</a:t>
            </a:r>
            <a:endParaRPr lang="zh-TW" altLang="zh-HK" sz="1800" dirty="0"/>
          </a:p>
          <a:p>
            <a:r>
              <a:rPr lang="en-US" altLang="zh-HK" sz="1800" dirty="0"/>
              <a:t>College of the Redwoods Library. (</a:t>
            </a:r>
            <a:r>
              <a:rPr lang="en-US" altLang="zh-HK" sz="1800" dirty="0" err="1"/>
              <a:t>n.d.</a:t>
            </a:r>
            <a:r>
              <a:rPr lang="en-US" altLang="zh-HK" sz="1800" dirty="0"/>
              <a:t>). </a:t>
            </a:r>
            <a:r>
              <a:rPr lang="en-US" altLang="zh-HK" sz="1800" dirty="0" smtClean="0"/>
              <a:t>Bias</a:t>
            </a:r>
            <a:r>
              <a:rPr lang="en-US" altLang="zh-HK" sz="1800" dirty="0"/>
              <a:t>, fake news, hoaxes, &amp; </a:t>
            </a:r>
            <a:r>
              <a:rPr lang="en-US" altLang="zh-HK" sz="1800" dirty="0" smtClean="0"/>
              <a:t>lies. </a:t>
            </a:r>
            <a:r>
              <a:rPr lang="en-US" altLang="zh-HK" sz="1800" dirty="0"/>
              <a:t>Retrieved from https://</a:t>
            </a:r>
            <a:r>
              <a:rPr lang="en-US" altLang="zh-HK" sz="1800" dirty="0" smtClean="0"/>
              <a:t>redwoods.libguides.com/fakenews/checklists</a:t>
            </a:r>
            <a:endParaRPr 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81137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83240" cy="132556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n-lt"/>
              </a:rPr>
              <a:t>Importance of 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Verifying and Screening </a:t>
            </a:r>
            <a:r>
              <a:rPr lang="en-US" b="1" dirty="0">
                <a:solidFill>
                  <a:srgbClr val="0070C0"/>
                </a:solidFill>
                <a:latin typeface="+mn-lt"/>
              </a:rPr>
              <a:t>Information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3957" cy="4530725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rgbClr val="0070C0"/>
                </a:solidFill>
              </a:rPr>
              <a:t>Information </a:t>
            </a:r>
            <a:r>
              <a:rPr lang="en-US" sz="3000" dirty="0" smtClean="0">
                <a:solidFill>
                  <a:srgbClr val="0070C0"/>
                </a:solidFill>
              </a:rPr>
              <a:t>overload </a:t>
            </a:r>
            <a:r>
              <a:rPr lang="en-US" sz="3000" dirty="0"/>
              <a:t>in the </a:t>
            </a:r>
            <a:r>
              <a:rPr lang="en-US" sz="3000" dirty="0">
                <a:solidFill>
                  <a:srgbClr val="0070C0"/>
                </a:solidFill>
              </a:rPr>
              <a:t>“post-truth era” </a:t>
            </a:r>
            <a:r>
              <a:rPr lang="en-US" sz="3000" dirty="0"/>
              <a:t>makes misinformation and disinformation </a:t>
            </a:r>
            <a:r>
              <a:rPr lang="en-US" sz="3000" dirty="0" smtClean="0"/>
              <a:t>prevalent.</a:t>
            </a:r>
            <a:endParaRPr lang="en-US" sz="3000" dirty="0"/>
          </a:p>
          <a:p>
            <a:r>
              <a:rPr lang="en-US" sz="3000" dirty="0" smtClean="0">
                <a:solidFill>
                  <a:srgbClr val="0070C0"/>
                </a:solidFill>
              </a:rPr>
              <a:t>The popularity </a:t>
            </a:r>
            <a:r>
              <a:rPr lang="en-US" sz="3000" dirty="0">
                <a:solidFill>
                  <a:srgbClr val="0070C0"/>
                </a:solidFill>
              </a:rPr>
              <a:t>of </a:t>
            </a:r>
            <a:r>
              <a:rPr lang="en-US" sz="3000" dirty="0" smtClean="0">
                <a:solidFill>
                  <a:srgbClr val="0070C0"/>
                </a:solidFill>
              </a:rPr>
              <a:t>social </a:t>
            </a:r>
            <a:r>
              <a:rPr lang="en-US" sz="3000" dirty="0">
                <a:solidFill>
                  <a:srgbClr val="0070C0"/>
                </a:solidFill>
              </a:rPr>
              <a:t>media </a:t>
            </a:r>
            <a:r>
              <a:rPr lang="en-US" sz="3000" dirty="0"/>
              <a:t>allows individuals to express their opinions freely and </a:t>
            </a:r>
            <a:r>
              <a:rPr lang="en-US" sz="3000" dirty="0" smtClean="0"/>
              <a:t>subjectively. Some people who manipulate public opinions may take the chance to </a:t>
            </a:r>
            <a:r>
              <a:rPr lang="en-US" sz="3000" dirty="0" smtClean="0">
                <a:solidFill>
                  <a:srgbClr val="0070C0"/>
                </a:solidFill>
              </a:rPr>
              <a:t>lie </a:t>
            </a:r>
            <a:r>
              <a:rPr lang="en-US" sz="3000" dirty="0">
                <a:solidFill>
                  <a:srgbClr val="0070C0"/>
                </a:solidFill>
              </a:rPr>
              <a:t>and spread </a:t>
            </a:r>
            <a:r>
              <a:rPr lang="en-US" sz="3000" dirty="0" err="1" smtClean="0">
                <a:solidFill>
                  <a:srgbClr val="0070C0"/>
                </a:solidFill>
              </a:rPr>
              <a:t>rumours</a:t>
            </a:r>
            <a:r>
              <a:rPr lang="en-US" sz="3000" dirty="0" smtClean="0">
                <a:solidFill>
                  <a:srgbClr val="0070C0"/>
                </a:solidFill>
              </a:rPr>
              <a:t>.</a:t>
            </a:r>
            <a:endParaRPr lang="en-US" sz="3000" dirty="0">
              <a:solidFill>
                <a:srgbClr val="0070C0"/>
              </a:solidFill>
            </a:endParaRPr>
          </a:p>
          <a:p>
            <a:r>
              <a:rPr lang="en-US" sz="3000" dirty="0"/>
              <a:t>We should equip ourselves with the abilities to </a:t>
            </a:r>
            <a:r>
              <a:rPr lang="en-US" sz="3000" dirty="0" smtClean="0">
                <a:solidFill>
                  <a:srgbClr val="0070C0"/>
                </a:solidFill>
              </a:rPr>
              <a:t>verify the authenticity of information</a:t>
            </a:r>
            <a:r>
              <a:rPr lang="en-US" sz="3000" dirty="0" smtClean="0"/>
              <a:t>. We cannot jump to conclusion based on our first impression of media messages and information.</a:t>
            </a:r>
            <a:endParaRPr lang="en-US" sz="3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8379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539297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n-lt"/>
              </a:rPr>
              <a:t>What is Fake 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News?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6166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Fake news</a:t>
            </a:r>
            <a:r>
              <a:rPr lang="en-US" sz="3200" dirty="0"/>
              <a:t>: </a:t>
            </a:r>
            <a:r>
              <a:rPr lang="en-GB" sz="3200" dirty="0"/>
              <a:t>disinformation deliberately fabricated to advertise or mislead the public for certain </a:t>
            </a:r>
            <a:r>
              <a:rPr lang="en-GB" sz="3200" dirty="0" smtClean="0"/>
              <a:t>benefits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Five </a:t>
            </a:r>
            <a:r>
              <a:rPr lang="en-US" sz="3200" dirty="0">
                <a:solidFill>
                  <a:srgbClr val="0070C0"/>
                </a:solidFill>
              </a:rPr>
              <a:t>types of fake news</a:t>
            </a:r>
            <a:r>
              <a:rPr lang="en-US" sz="3200" dirty="0"/>
              <a:t>: (1) 100% </a:t>
            </a:r>
            <a:r>
              <a:rPr lang="en-US" sz="3200" dirty="0" smtClean="0"/>
              <a:t>false information, </a:t>
            </a:r>
            <a:r>
              <a:rPr lang="en-US" sz="3200" dirty="0"/>
              <a:t>(2) </a:t>
            </a:r>
            <a:r>
              <a:rPr lang="en-US" sz="3200" dirty="0" smtClean="0"/>
              <a:t>skewed </a:t>
            </a:r>
            <a:r>
              <a:rPr lang="en-US" sz="3200" dirty="0"/>
              <a:t>and </a:t>
            </a:r>
            <a:r>
              <a:rPr lang="en-US" sz="3200" dirty="0" smtClean="0"/>
              <a:t>biased information, </a:t>
            </a:r>
            <a:r>
              <a:rPr lang="en-US" sz="3200" dirty="0"/>
              <a:t>(3) pure propaganda, (4) </a:t>
            </a:r>
            <a:r>
              <a:rPr lang="en-US" sz="3200" dirty="0" smtClean="0"/>
              <a:t>misuse of </a:t>
            </a:r>
            <a:r>
              <a:rPr lang="en-US" sz="3200" dirty="0"/>
              <a:t>data, (5) </a:t>
            </a:r>
            <a:r>
              <a:rPr lang="en-US" sz="3200" dirty="0" smtClean="0"/>
              <a:t>inaccurate and </a:t>
            </a:r>
            <a:r>
              <a:rPr lang="en-US" sz="3200" dirty="0"/>
              <a:t>sloppy information </a:t>
            </a:r>
            <a:r>
              <a:rPr lang="en-US" sz="3200" dirty="0" smtClean="0"/>
              <a:t>or reporting</a:t>
            </a:r>
            <a:endParaRPr lang="en-US" sz="3200" dirty="0"/>
          </a:p>
          <a:p>
            <a:r>
              <a:rPr lang="en-US" sz="3200" dirty="0"/>
              <a:t>They </a:t>
            </a:r>
            <a:r>
              <a:rPr lang="en-US" sz="3200" dirty="0" smtClean="0"/>
              <a:t>contain different </a:t>
            </a:r>
            <a:r>
              <a:rPr lang="en-US" sz="3200" dirty="0"/>
              <a:t>levels of falsehood and </a:t>
            </a:r>
            <a:r>
              <a:rPr lang="en-US" sz="3200" dirty="0" smtClean="0"/>
              <a:t>are presented </a:t>
            </a:r>
            <a:r>
              <a:rPr lang="en-US" sz="3200" dirty="0"/>
              <a:t>in different ways, but can </a:t>
            </a:r>
            <a:r>
              <a:rPr lang="en-US" sz="3200" dirty="0" smtClean="0"/>
              <a:t>all mislead </a:t>
            </a:r>
            <a:r>
              <a:rPr lang="en-US" sz="3200" dirty="0"/>
              <a:t>the </a:t>
            </a:r>
            <a:r>
              <a:rPr lang="en-US" sz="3200" dirty="0" smtClean="0"/>
              <a:t>public.</a:t>
            </a:r>
            <a:endParaRPr lang="en-US" sz="32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60246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b="1" dirty="0">
                <a:solidFill>
                  <a:srgbClr val="0070C0"/>
                </a:solidFill>
              </a:rPr>
              <a:t>What is Fake </a:t>
            </a:r>
            <a:r>
              <a:rPr lang="en-US" altLang="zh-HK" b="1" dirty="0" smtClean="0">
                <a:solidFill>
                  <a:srgbClr val="0070C0"/>
                </a:solidFill>
              </a:rPr>
              <a:t>News? (cont.)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the </a:t>
            </a:r>
            <a:r>
              <a:rPr lang="en-US" sz="3200" dirty="0" smtClean="0"/>
              <a:t>Internet Era, </a:t>
            </a:r>
            <a:r>
              <a:rPr lang="en-US" sz="3200" dirty="0"/>
              <a:t>it is easy to </a:t>
            </a:r>
            <a:r>
              <a:rPr lang="en-US" sz="3200" dirty="0" smtClean="0"/>
              <a:t>receive different </a:t>
            </a:r>
            <a:r>
              <a:rPr lang="en-US" sz="3200" dirty="0"/>
              <a:t>kinds of news and information in </a:t>
            </a:r>
            <a:r>
              <a:rPr lang="en-US" sz="3200" dirty="0" smtClean="0"/>
              <a:t>large volume</a:t>
            </a:r>
            <a:r>
              <a:rPr lang="en-GB" sz="3200" dirty="0" smtClean="0"/>
              <a:t>, </a:t>
            </a:r>
            <a:r>
              <a:rPr lang="en-GB" sz="3200" dirty="0"/>
              <a:t>which </a:t>
            </a:r>
            <a:r>
              <a:rPr lang="en-GB" sz="3200" dirty="0" smtClean="0"/>
              <a:t>places </a:t>
            </a:r>
            <a:r>
              <a:rPr lang="en-GB" sz="3200" dirty="0"/>
              <a:t>people in a situation of </a:t>
            </a:r>
            <a:r>
              <a:rPr lang="en-GB" sz="3200" dirty="0">
                <a:solidFill>
                  <a:srgbClr val="0070C0"/>
                </a:solidFill>
              </a:rPr>
              <a:t>“information overload”. </a:t>
            </a:r>
            <a:r>
              <a:rPr lang="en-GB" sz="3200" dirty="0"/>
              <a:t>People lack time to consider and verify the authenticity and quality of information</a:t>
            </a:r>
            <a:r>
              <a:rPr lang="en-GB" sz="3200" dirty="0" smtClean="0"/>
              <a:t>.</a:t>
            </a:r>
          </a:p>
          <a:p>
            <a:r>
              <a:rPr lang="en-US" sz="3200" dirty="0" smtClean="0"/>
              <a:t>Fake news has a </a:t>
            </a:r>
            <a:r>
              <a:rPr lang="en-US" sz="3200" dirty="0" smtClean="0">
                <a:solidFill>
                  <a:srgbClr val="0070C0"/>
                </a:solidFill>
              </a:rPr>
              <a:t>higher chance to spread around</a:t>
            </a:r>
            <a:r>
              <a:rPr lang="en-US" sz="3200" dirty="0" smtClean="0"/>
              <a:t>.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GB" sz="3200" dirty="0" smtClean="0"/>
              <a:t>People </a:t>
            </a:r>
            <a:r>
              <a:rPr lang="en-GB" sz="3200" dirty="0"/>
              <a:t>are more likely to believe </a:t>
            </a:r>
            <a:r>
              <a:rPr lang="en-GB" sz="3200" dirty="0" smtClean="0"/>
              <a:t>this </a:t>
            </a:r>
            <a:r>
              <a:rPr lang="en-GB" sz="3200" dirty="0"/>
              <a:t>information and </a:t>
            </a:r>
            <a:r>
              <a:rPr lang="en-GB" sz="3200"/>
              <a:t>this </a:t>
            </a:r>
            <a:r>
              <a:rPr lang="en-GB" sz="3200" smtClean="0"/>
              <a:t>can lead </a:t>
            </a:r>
            <a:r>
              <a:rPr lang="en-GB" sz="3200" dirty="0"/>
              <a:t>to negative consequences to individuals and society. </a:t>
            </a:r>
            <a:endParaRPr 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6036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Impact of Fake News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Example of fake news:</a:t>
            </a:r>
          </a:p>
          <a:p>
            <a:r>
              <a:rPr lang="en-GB" dirty="0"/>
              <a:t>A message circulated among WeChat groups titled </a:t>
            </a:r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dirty="0">
                <a:solidFill>
                  <a:srgbClr val="0070C0"/>
                </a:solidFill>
              </a:rPr>
              <a:t>WHO announced </a:t>
            </a:r>
            <a:r>
              <a:rPr lang="en-US" dirty="0" smtClean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new list of secrets for longevity” 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Among the 20 items, </a:t>
            </a:r>
            <a:r>
              <a:rPr lang="en-US" dirty="0" smtClean="0">
                <a:solidFill>
                  <a:srgbClr val="0070C0"/>
                </a:solidFill>
              </a:rPr>
              <a:t>“alcohol consumption” </a:t>
            </a:r>
            <a:r>
              <a:rPr lang="en-US" dirty="0">
                <a:solidFill>
                  <a:srgbClr val="0070C0"/>
                </a:solidFill>
              </a:rPr>
              <a:t>ranked </a:t>
            </a:r>
            <a:r>
              <a:rPr lang="en-US" dirty="0" smtClean="0">
                <a:solidFill>
                  <a:srgbClr val="0070C0"/>
                </a:solidFill>
              </a:rPr>
              <a:t>first.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It </a:t>
            </a:r>
            <a:r>
              <a:rPr lang="en-US" dirty="0" smtClean="0"/>
              <a:t>said </a:t>
            </a:r>
            <a:r>
              <a:rPr lang="en-US" dirty="0"/>
              <a:t>that </a:t>
            </a:r>
            <a:r>
              <a:rPr lang="en-US" dirty="0" smtClean="0"/>
              <a:t>“</a:t>
            </a:r>
            <a:r>
              <a:rPr lang="en-GB" dirty="0"/>
              <a:t>drinking alcohol </a:t>
            </a:r>
            <a:r>
              <a:rPr lang="en-GB" dirty="0" smtClean="0"/>
              <a:t>could </a:t>
            </a:r>
            <a:r>
              <a:rPr lang="en-GB" dirty="0"/>
              <a:t>have massaging effect on the circulatory system which </a:t>
            </a:r>
            <a:r>
              <a:rPr lang="en-GB" dirty="0" smtClean="0"/>
              <a:t>could not </a:t>
            </a:r>
            <a:r>
              <a:rPr lang="en-GB" dirty="0"/>
              <a:t>be imitated by any exercise or diet</a:t>
            </a:r>
            <a:r>
              <a:rPr lang="en-US" dirty="0" smtClean="0"/>
              <a:t>”.</a:t>
            </a:r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World Health </a:t>
            </a:r>
            <a:r>
              <a:rPr lang="en-US" dirty="0" err="1" smtClean="0">
                <a:solidFill>
                  <a:srgbClr val="0070C0"/>
                </a:solidFill>
              </a:rPr>
              <a:t>Organisation</a:t>
            </a:r>
            <a:r>
              <a:rPr lang="en-US" dirty="0" smtClean="0">
                <a:solidFill>
                  <a:srgbClr val="0070C0"/>
                </a:solidFill>
              </a:rPr>
              <a:t> (WHO) </a:t>
            </a:r>
            <a:r>
              <a:rPr lang="en-US" dirty="0">
                <a:solidFill>
                  <a:srgbClr val="0070C0"/>
                </a:solidFill>
              </a:rPr>
              <a:t>never </a:t>
            </a:r>
            <a:r>
              <a:rPr lang="en-US" dirty="0" smtClean="0">
                <a:solidFill>
                  <a:srgbClr val="0070C0"/>
                </a:solidFill>
              </a:rPr>
              <a:t>announced such list </a:t>
            </a:r>
            <a:r>
              <a:rPr lang="en-US" dirty="0">
                <a:solidFill>
                  <a:srgbClr val="0070C0"/>
                </a:solidFill>
              </a:rPr>
              <a:t>of secrets for longevity</a:t>
            </a:r>
            <a:r>
              <a:rPr lang="en-US" dirty="0"/>
              <a:t>. </a:t>
            </a:r>
            <a:r>
              <a:rPr lang="en-US" dirty="0" smtClean="0"/>
              <a:t>It </a:t>
            </a:r>
            <a:r>
              <a:rPr lang="en-GB" smtClean="0"/>
              <a:t>had </a:t>
            </a:r>
            <a:r>
              <a:rPr lang="en-GB" dirty="0"/>
              <a:t>in fact listed alcoholic drinks and ethanol </a:t>
            </a:r>
            <a:r>
              <a:rPr lang="en-GB" dirty="0" smtClean="0"/>
              <a:t>therein as </a:t>
            </a:r>
            <a:r>
              <a:rPr lang="en-GB" dirty="0"/>
              <a:t>carcinogens </a:t>
            </a:r>
            <a:r>
              <a:rPr lang="en-GB" dirty="0" smtClean="0"/>
              <a:t>in 2007</a:t>
            </a:r>
          </a:p>
          <a:p>
            <a:pPr marL="0" indent="0" algn="r">
              <a:buNone/>
            </a:pPr>
            <a:endParaRPr lang="en-US" sz="1900" dirty="0" smtClean="0"/>
          </a:p>
          <a:p>
            <a:pPr marL="0" indent="0" algn="r">
              <a:buNone/>
            </a:pPr>
            <a:r>
              <a:rPr lang="en-US" sz="1900" dirty="0" smtClean="0"/>
              <a:t>Source: HKBU </a:t>
            </a:r>
            <a:r>
              <a:rPr lang="en-US" sz="1900" dirty="0" err="1" smtClean="0"/>
              <a:t>FactCheck</a:t>
            </a:r>
            <a:r>
              <a:rPr lang="en-US" sz="1900" dirty="0" smtClean="0"/>
              <a:t> Service (8 December 2021) https://comd.hkbu.edu.hk/factcheckservice/2021/12/08/drinking-alcohol/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4352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b="1" dirty="0">
                <a:solidFill>
                  <a:srgbClr val="0070C0"/>
                </a:solidFill>
              </a:rPr>
              <a:t>Impact of Fake News (cont.)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sz="3200" dirty="0"/>
              <a:t>Undermines the credibility of journalism</a:t>
            </a:r>
            <a:r>
              <a:rPr lang="en-US" altLang="zh-HK" sz="3200" dirty="0" smtClean="0"/>
              <a:t>, even causes </a:t>
            </a:r>
            <a:r>
              <a:rPr lang="en-US" altLang="zh-HK" sz="3200" dirty="0" err="1" smtClean="0"/>
              <a:t>rumours</a:t>
            </a:r>
            <a:r>
              <a:rPr lang="en-US" altLang="zh-HK" sz="3200" dirty="0"/>
              <a:t> </a:t>
            </a:r>
            <a:r>
              <a:rPr lang="en-US" altLang="zh-HK" sz="3200" dirty="0" smtClean="0"/>
              <a:t>and jeopardises the </a:t>
            </a:r>
            <a:r>
              <a:rPr lang="en-US" altLang="zh-HK" sz="3200" dirty="0"/>
              <a:t>normal </a:t>
            </a:r>
            <a:r>
              <a:rPr lang="en-US" altLang="zh-HK" sz="3200" dirty="0" smtClean="0"/>
              <a:t>function of society</a:t>
            </a:r>
            <a:r>
              <a:rPr lang="en-US" altLang="zh-TW" sz="3200" dirty="0" smtClean="0"/>
              <a:t>.</a:t>
            </a:r>
            <a:endParaRPr lang="en-US" sz="3200" dirty="0"/>
          </a:p>
          <a:p>
            <a:r>
              <a:rPr lang="en-US" sz="3200" dirty="0"/>
              <a:t>The above fake news report </a:t>
            </a:r>
            <a:r>
              <a:rPr lang="en-US" sz="3200" dirty="0" smtClean="0"/>
              <a:t>can </a:t>
            </a:r>
            <a:r>
              <a:rPr lang="en-US" sz="3200" dirty="0"/>
              <a:t>lead to </a:t>
            </a:r>
            <a:r>
              <a:rPr lang="en-US" sz="3200" dirty="0">
                <a:solidFill>
                  <a:srgbClr val="0070C0"/>
                </a:solidFill>
              </a:rPr>
              <a:t>serious </a:t>
            </a:r>
            <a:r>
              <a:rPr lang="en-US" sz="3200" dirty="0" smtClean="0">
                <a:solidFill>
                  <a:srgbClr val="0070C0"/>
                </a:solidFill>
              </a:rPr>
              <a:t>adverse consequences.</a:t>
            </a:r>
            <a:endParaRPr lang="en-US" sz="3200" dirty="0">
              <a:solidFill>
                <a:srgbClr val="0070C0"/>
              </a:solidFill>
            </a:endParaRPr>
          </a:p>
          <a:p>
            <a:r>
              <a:rPr lang="en-GB" sz="3200" dirty="0"/>
              <a:t>If alcohol consumption is misunderstood as a secret for longevity, </a:t>
            </a:r>
            <a:r>
              <a:rPr lang="en-GB" sz="3200" dirty="0">
                <a:solidFill>
                  <a:srgbClr val="0070C0"/>
                </a:solidFill>
              </a:rPr>
              <a:t>people may be indirectly encouraged to drink more and lead to deterioration of health</a:t>
            </a:r>
            <a:r>
              <a:rPr lang="en-GB" sz="3200" dirty="0"/>
              <a:t>. This is contrary to WHO’s stance against alcohol consumption.</a:t>
            </a:r>
            <a:endParaRPr 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60950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+mn-lt"/>
              </a:rPr>
              <a:t>How to 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identify </a:t>
            </a:r>
            <a:r>
              <a:rPr lang="en-US" b="1" dirty="0">
                <a:solidFill>
                  <a:srgbClr val="0070C0"/>
                </a:solidFill>
                <a:latin typeface="+mn-lt"/>
              </a:rPr>
              <a:t>“</a:t>
            </a:r>
            <a:r>
              <a:rPr lang="en-US" b="1" dirty="0" err="1">
                <a:solidFill>
                  <a:srgbClr val="0070C0"/>
                </a:solidFill>
                <a:latin typeface="+mn-lt"/>
              </a:rPr>
              <a:t>Deepfake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”?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6933"/>
          </a:xfrm>
        </p:spPr>
        <p:txBody>
          <a:bodyPr>
            <a:noAutofit/>
          </a:bodyPr>
          <a:lstStyle/>
          <a:p>
            <a:r>
              <a:rPr lang="en-US" sz="3000" dirty="0"/>
              <a:t>Deepfake: </a:t>
            </a:r>
            <a:r>
              <a:rPr lang="en-GB" sz="3000" dirty="0"/>
              <a:t>the synthesis or superimposition of existing videos and images on a target image by using the “deep learning” algorithm of AI to </a:t>
            </a:r>
            <a:r>
              <a:rPr lang="en-GB" sz="3000" dirty="0">
                <a:solidFill>
                  <a:srgbClr val="0070C0"/>
                </a:solidFill>
              </a:rPr>
              <a:t>forge the dynamic facial expressions of an individual</a:t>
            </a:r>
            <a:r>
              <a:rPr lang="en-GB" sz="3000" dirty="0"/>
              <a:t>. This is also known as the </a:t>
            </a:r>
            <a:r>
              <a:rPr lang="en-GB" sz="3000" dirty="0">
                <a:solidFill>
                  <a:srgbClr val="0070C0"/>
                </a:solidFill>
              </a:rPr>
              <a:t>“face swap technique</a:t>
            </a:r>
            <a:r>
              <a:rPr lang="en-GB" sz="3000" dirty="0" smtClean="0">
                <a:solidFill>
                  <a:srgbClr val="0070C0"/>
                </a:solidFill>
              </a:rPr>
              <a:t>”</a:t>
            </a:r>
            <a:endParaRPr lang="en-GB" sz="3000" dirty="0">
              <a:solidFill>
                <a:srgbClr val="0070C0"/>
              </a:solidFill>
            </a:endParaRPr>
          </a:p>
          <a:p>
            <a:r>
              <a:rPr lang="en-US" altLang="zh-HK" dirty="0"/>
              <a:t>Apart from its application as special effects in entertainment production, </a:t>
            </a:r>
            <a:r>
              <a:rPr lang="en-US" altLang="zh-HK" dirty="0" err="1"/>
              <a:t>deepfake</a:t>
            </a:r>
            <a:r>
              <a:rPr lang="en-US" altLang="zh-HK" dirty="0"/>
              <a:t> technology has also been used for </a:t>
            </a:r>
            <a:r>
              <a:rPr lang="en-US" altLang="zh-HK" dirty="0">
                <a:solidFill>
                  <a:srgbClr val="0070C0"/>
                </a:solidFill>
              </a:rPr>
              <a:t>fraud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781394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b="1" dirty="0">
                <a:solidFill>
                  <a:srgbClr val="0070C0"/>
                </a:solidFill>
              </a:rPr>
              <a:t>How to </a:t>
            </a:r>
            <a:r>
              <a:rPr lang="en-US" altLang="zh-HK" b="1" dirty="0" smtClean="0">
                <a:solidFill>
                  <a:srgbClr val="0070C0"/>
                </a:solidFill>
              </a:rPr>
              <a:t>identify </a:t>
            </a:r>
            <a:r>
              <a:rPr lang="en-US" altLang="zh-HK" b="1" dirty="0">
                <a:solidFill>
                  <a:srgbClr val="0070C0"/>
                </a:solidFill>
              </a:rPr>
              <a:t>“</a:t>
            </a:r>
            <a:r>
              <a:rPr lang="en-US" altLang="zh-HK" b="1" dirty="0" err="1">
                <a:solidFill>
                  <a:srgbClr val="0070C0"/>
                </a:solidFill>
              </a:rPr>
              <a:t>Deepfake</a:t>
            </a:r>
            <a:r>
              <a:rPr lang="en-US" altLang="zh-HK" b="1" dirty="0" smtClean="0">
                <a:solidFill>
                  <a:srgbClr val="0070C0"/>
                </a:solidFill>
              </a:rPr>
              <a:t>”</a:t>
            </a:r>
            <a:r>
              <a:rPr lang="en-US" altLang="zh-TW" b="1" dirty="0" smtClean="0">
                <a:solidFill>
                  <a:srgbClr val="0070C0"/>
                </a:solidFill>
              </a:rPr>
              <a:t>?</a:t>
            </a:r>
            <a:r>
              <a:rPr lang="en-US" altLang="zh-HK" b="1" dirty="0" smtClean="0">
                <a:solidFill>
                  <a:srgbClr val="0070C0"/>
                </a:solidFill>
              </a:rPr>
              <a:t> </a:t>
            </a:r>
            <a:r>
              <a:rPr lang="en-US" altLang="zh-HK" b="1" dirty="0">
                <a:solidFill>
                  <a:srgbClr val="0070C0"/>
                </a:solidFill>
              </a:rPr>
              <a:t>(cont.)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identify </a:t>
            </a:r>
            <a:r>
              <a:rPr lang="en-US" dirty="0" err="1"/>
              <a:t>deepfake</a:t>
            </a:r>
            <a:r>
              <a:rPr lang="en-US" dirty="0"/>
              <a:t> videos, the audience can </a:t>
            </a:r>
            <a:r>
              <a:rPr lang="en-US" dirty="0">
                <a:solidFill>
                  <a:srgbClr val="0070C0"/>
                </a:solidFill>
              </a:rPr>
              <a:t>pay attention to the inconsistencies </a:t>
            </a:r>
            <a:r>
              <a:rPr lang="en-US">
                <a:solidFill>
                  <a:srgbClr val="0070C0"/>
                </a:solidFill>
              </a:rPr>
              <a:t>and </a:t>
            </a:r>
            <a:r>
              <a:rPr lang="en-US" smtClean="0">
                <a:solidFill>
                  <a:srgbClr val="0070C0"/>
                </a:solidFill>
              </a:rPr>
              <a:t>unnatural parts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video</a:t>
            </a:r>
            <a:endParaRPr lang="en-US" dirty="0"/>
          </a:p>
          <a:p>
            <a:r>
              <a:rPr lang="en-US" dirty="0"/>
              <a:t>For example, the character’s pupil </a:t>
            </a:r>
            <a:r>
              <a:rPr lang="en-US" dirty="0" err="1" smtClean="0"/>
              <a:t>colour</a:t>
            </a:r>
            <a:r>
              <a:rPr lang="en-US" dirty="0"/>
              <a:t>, “</a:t>
            </a:r>
            <a:r>
              <a:rPr lang="en-US" dirty="0" smtClean="0"/>
              <a:t>spatial </a:t>
            </a:r>
            <a:r>
              <a:rPr lang="en-US" dirty="0"/>
              <a:t>distortion” on </a:t>
            </a:r>
            <a:r>
              <a:rPr lang="en-US" dirty="0" smtClean="0"/>
              <a:t>or near the </a:t>
            </a:r>
            <a:r>
              <a:rPr lang="en-US" dirty="0"/>
              <a:t>character’s </a:t>
            </a:r>
            <a:r>
              <a:rPr lang="en-US" dirty="0" smtClean="0"/>
              <a:t>face and discrepancies in light </a:t>
            </a:r>
            <a:r>
              <a:rPr lang="en-US" dirty="0"/>
              <a:t>and </a:t>
            </a:r>
            <a:r>
              <a:rPr lang="en-US" dirty="0" smtClean="0"/>
              <a:t>shadow, etc.</a:t>
            </a:r>
            <a:endParaRPr lang="en-US" dirty="0"/>
          </a:p>
          <a:p>
            <a:r>
              <a:rPr lang="en-US" dirty="0" err="1"/>
              <a:t>Deepfake</a:t>
            </a:r>
            <a:r>
              <a:rPr lang="en-US" dirty="0"/>
              <a:t> technology is becoming </a:t>
            </a:r>
            <a:r>
              <a:rPr lang="en-US" dirty="0" smtClean="0"/>
              <a:t>more mature, </a:t>
            </a:r>
            <a:r>
              <a:rPr lang="en-US" dirty="0"/>
              <a:t>and it is more </a:t>
            </a:r>
            <a:r>
              <a:rPr lang="en-US" dirty="0">
                <a:solidFill>
                  <a:srgbClr val="0070C0"/>
                </a:solidFill>
              </a:rPr>
              <a:t>difficult to spot </a:t>
            </a:r>
            <a:r>
              <a:rPr lang="en-US" dirty="0" smtClean="0">
                <a:solidFill>
                  <a:srgbClr val="0070C0"/>
                </a:solidFill>
              </a:rPr>
              <a:t>with naked eyes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It is </a:t>
            </a:r>
            <a:r>
              <a:rPr lang="en-US" dirty="0" smtClean="0"/>
              <a:t>necessary </a:t>
            </a:r>
            <a:r>
              <a:rPr lang="en-US" dirty="0"/>
              <a:t>to rely on other</a:t>
            </a:r>
            <a:r>
              <a:rPr lang="en-US" dirty="0">
                <a:solidFill>
                  <a:srgbClr val="0070C0"/>
                </a:solidFill>
              </a:rPr>
              <a:t> fact-checking methods </a:t>
            </a:r>
            <a:r>
              <a:rPr lang="en-US" dirty="0"/>
              <a:t>in verifying the authenticity of a </a:t>
            </a:r>
            <a:r>
              <a:rPr lang="en-US" dirty="0" smtClean="0"/>
              <a:t>video.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3461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Case Study 1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52576"/>
            <a:ext cx="10902111" cy="3886199"/>
          </a:xfrm>
        </p:spPr>
        <p:txBody>
          <a:bodyPr>
            <a:noAutofit/>
          </a:bodyPr>
          <a:lstStyle/>
          <a:p>
            <a:r>
              <a:rPr lang="en-US" sz="3000" dirty="0" err="1" smtClean="0"/>
              <a:t>Socialistische</a:t>
            </a:r>
            <a:r>
              <a:rPr lang="en-US" sz="3000" dirty="0" smtClean="0"/>
              <a:t> </a:t>
            </a:r>
            <a:r>
              <a:rPr lang="en-US" sz="3000" dirty="0" err="1"/>
              <a:t>Partij</a:t>
            </a:r>
            <a:r>
              <a:rPr lang="en-US" sz="3000" dirty="0"/>
              <a:t> </a:t>
            </a:r>
            <a:r>
              <a:rPr lang="en-US" sz="3000" dirty="0" smtClean="0"/>
              <a:t>Anders, a Belgian political party, </a:t>
            </a:r>
            <a:r>
              <a:rPr lang="en-US" sz="3000" dirty="0"/>
              <a:t>posted a video of </a:t>
            </a:r>
            <a:r>
              <a:rPr lang="en-US" sz="3000" dirty="0" smtClean="0"/>
              <a:t>the </a:t>
            </a:r>
            <a:r>
              <a:rPr lang="en-US" sz="3000" dirty="0"/>
              <a:t>then US President Donald </a:t>
            </a:r>
            <a:r>
              <a:rPr lang="en-US" sz="3000" dirty="0" smtClean="0"/>
              <a:t>Trump’s speech </a:t>
            </a:r>
            <a:r>
              <a:rPr lang="en-US" sz="3000" dirty="0"/>
              <a:t>in May 2018 on Twitter and </a:t>
            </a:r>
            <a:r>
              <a:rPr lang="en-US" sz="3000" dirty="0" smtClean="0"/>
              <a:t>Facebook.</a:t>
            </a:r>
            <a:endParaRPr lang="en-US" sz="3000" dirty="0"/>
          </a:p>
          <a:p>
            <a:r>
              <a:rPr lang="en-US" sz="3000" dirty="0" smtClean="0"/>
              <a:t>The video had </a:t>
            </a:r>
            <a:r>
              <a:rPr lang="en-US" sz="3000" dirty="0"/>
              <a:t>been viewed 20,000 </a:t>
            </a:r>
            <a:r>
              <a:rPr lang="en-US" sz="3000" dirty="0" smtClean="0"/>
              <a:t>times. It showed </a:t>
            </a:r>
            <a:r>
              <a:rPr lang="en-US" sz="3000" dirty="0">
                <a:solidFill>
                  <a:srgbClr val="0070C0"/>
                </a:solidFill>
              </a:rPr>
              <a:t>Trump </a:t>
            </a:r>
            <a:r>
              <a:rPr lang="en-US" sz="3000" dirty="0" smtClean="0">
                <a:solidFill>
                  <a:srgbClr val="0070C0"/>
                </a:solidFill>
              </a:rPr>
              <a:t>continually taunting </a:t>
            </a:r>
            <a:r>
              <a:rPr lang="en-US" sz="3000" dirty="0">
                <a:solidFill>
                  <a:srgbClr val="0070C0"/>
                </a:solidFill>
              </a:rPr>
              <a:t>Belgium for </a:t>
            </a:r>
            <a:r>
              <a:rPr lang="en-US" sz="3000" dirty="0" smtClean="0">
                <a:solidFill>
                  <a:srgbClr val="0070C0"/>
                </a:solidFill>
              </a:rPr>
              <a:t>remaining </a:t>
            </a:r>
            <a:r>
              <a:rPr lang="en-US" sz="3000" dirty="0">
                <a:solidFill>
                  <a:srgbClr val="0070C0"/>
                </a:solidFill>
              </a:rPr>
              <a:t>in the Paris </a:t>
            </a:r>
            <a:r>
              <a:rPr lang="en-US" sz="3000" dirty="0" smtClean="0">
                <a:solidFill>
                  <a:srgbClr val="0070C0"/>
                </a:solidFill>
              </a:rPr>
              <a:t>Agreement.</a:t>
            </a:r>
            <a:endParaRPr lang="en-US" sz="3000" dirty="0">
              <a:solidFill>
                <a:srgbClr val="0070C0"/>
              </a:solidFill>
            </a:endParaRPr>
          </a:p>
          <a:p>
            <a:r>
              <a:rPr lang="en-US" sz="3000" dirty="0"/>
              <a:t>However, his </a:t>
            </a:r>
            <a:r>
              <a:rPr lang="en-US" sz="3000" dirty="0">
                <a:solidFill>
                  <a:srgbClr val="0070C0"/>
                </a:solidFill>
              </a:rPr>
              <a:t>hair and mouth </a:t>
            </a:r>
            <a:r>
              <a:rPr lang="en-US" sz="3000" dirty="0" smtClean="0">
                <a:solidFill>
                  <a:srgbClr val="0070C0"/>
                </a:solidFill>
              </a:rPr>
              <a:t>movements </a:t>
            </a:r>
            <a:r>
              <a:rPr lang="en-US" sz="3000" dirty="0">
                <a:solidFill>
                  <a:srgbClr val="0070C0"/>
                </a:solidFill>
              </a:rPr>
              <a:t>in the video </a:t>
            </a:r>
            <a:r>
              <a:rPr lang="en-US" sz="3000" dirty="0" smtClean="0">
                <a:solidFill>
                  <a:srgbClr val="0070C0"/>
                </a:solidFill>
              </a:rPr>
              <a:t>were </a:t>
            </a:r>
            <a:r>
              <a:rPr lang="en-US" sz="3000" dirty="0">
                <a:solidFill>
                  <a:srgbClr val="0070C0"/>
                </a:solidFill>
              </a:rPr>
              <a:t>so unnatural</a:t>
            </a:r>
            <a:r>
              <a:rPr lang="en-US" sz="3000" dirty="0"/>
              <a:t> </a:t>
            </a:r>
            <a:r>
              <a:rPr lang="en-US" sz="3000" dirty="0" smtClean="0"/>
              <a:t>that the video </a:t>
            </a:r>
            <a:r>
              <a:rPr lang="en-US" sz="3200" dirty="0" smtClean="0"/>
              <a:t>was </a:t>
            </a:r>
            <a:r>
              <a:rPr lang="en-US" sz="3200" dirty="0"/>
              <a:t>later exposed to be a fake video produced by </a:t>
            </a:r>
            <a:r>
              <a:rPr lang="en-US" sz="3200" dirty="0" err="1"/>
              <a:t>Deepfake</a:t>
            </a:r>
            <a:r>
              <a:rPr lang="en-US" sz="3200" dirty="0"/>
              <a:t>.</a:t>
            </a:r>
            <a:endParaRPr lang="en-US" sz="3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9</a:t>
            </a:fld>
            <a:endParaRPr lang="en-HK"/>
          </a:p>
        </p:txBody>
      </p:sp>
      <p:sp>
        <p:nvSpPr>
          <p:cNvPr id="5" name="Rectangle 4"/>
          <p:cNvSpPr/>
          <p:nvPr/>
        </p:nvSpPr>
        <p:spPr>
          <a:xfrm>
            <a:off x="4647180" y="5914330"/>
            <a:ext cx="727410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altLang="zh-HK" kern="100" dirty="0">
                <a:latin typeface="Times New Roman" panose="02020603050405020304" pitchFamily="18" charset="0"/>
              </a:rPr>
              <a:t>Source: </a:t>
            </a:r>
            <a:r>
              <a:rPr lang="en-US" altLang="zh-HK" kern="100" dirty="0" err="1">
                <a:latin typeface="Times New Roman" panose="02020603050405020304" pitchFamily="18" charset="0"/>
              </a:rPr>
              <a:t>BuzzFeed</a:t>
            </a:r>
            <a:r>
              <a:rPr lang="en-US" altLang="zh-HK" kern="100" dirty="0">
                <a:latin typeface="Times New Roman" panose="02020603050405020304" pitchFamily="18" charset="0"/>
              </a:rPr>
              <a:t> News (20 May 2018</a:t>
            </a:r>
            <a:r>
              <a:rPr lang="en-US" altLang="zh-HK" kern="100" dirty="0" smtClean="0">
                <a:latin typeface="Times New Roman" panose="02020603050405020304" pitchFamily="18" charset="0"/>
              </a:rPr>
              <a:t>)</a:t>
            </a:r>
          </a:p>
          <a:p>
            <a:pPr algn="r"/>
            <a:r>
              <a:rPr lang="en-US" altLang="zh-HK" sz="1200" u="sng" dirty="0"/>
              <a:t>https://www.buzzfeednews.com/article/janelytvynenko/a-belgian-political-party-just-published-a-deepfake-video</a:t>
            </a:r>
            <a:endParaRPr lang="zh-TW" altLang="zh-HK" sz="1200" dirty="0"/>
          </a:p>
          <a:p>
            <a:pPr algn="r">
              <a:spcAft>
                <a:spcPts val="0"/>
              </a:spcAft>
            </a:pPr>
            <a:endParaRPr lang="zh-TW" altLang="zh-HK" sz="1200" kern="100" dirty="0">
              <a:latin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endParaRPr lang="zh-TW" altLang="zh-HK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8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1454</Words>
  <Application>Microsoft Office PowerPoint</Application>
  <PresentationFormat>寬螢幕</PresentationFormat>
  <Paragraphs>104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新細明體</vt:lpstr>
      <vt:lpstr>Arial</vt:lpstr>
      <vt:lpstr>Calibri</vt:lpstr>
      <vt:lpstr>Calibri Light</vt:lpstr>
      <vt:lpstr>Times New Roman</vt:lpstr>
      <vt:lpstr>Office Theme</vt:lpstr>
      <vt:lpstr>Media and Information Literacy Education Unit 2:  Identify the authenticity of information</vt:lpstr>
      <vt:lpstr>Importance of Verifying and Screening Information</vt:lpstr>
      <vt:lpstr>What is Fake News?</vt:lpstr>
      <vt:lpstr>What is Fake News? (cont.)</vt:lpstr>
      <vt:lpstr>Impact of Fake News</vt:lpstr>
      <vt:lpstr>Impact of Fake News (cont.)</vt:lpstr>
      <vt:lpstr>How to identify “Deepfake”?</vt:lpstr>
      <vt:lpstr>How to identify “Deepfake”? (cont.)</vt:lpstr>
      <vt:lpstr>Case Study 1</vt:lpstr>
      <vt:lpstr>Using the USER Model</vt:lpstr>
      <vt:lpstr>To Identify the Authenticity of Information in Social Media</vt:lpstr>
      <vt:lpstr>Fact-checking</vt:lpstr>
      <vt:lpstr>Fact-checking (cont.)</vt:lpstr>
      <vt:lpstr>Case study 2:  Did the Government install face recognition machines to penalise people who do not follow traffic light instructions?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 Wang Wai</dc:creator>
  <cp:lastModifiedBy>NG, Wai-leung Rex</cp:lastModifiedBy>
  <cp:revision>409</cp:revision>
  <cp:lastPrinted>2021-12-12T17:45:50Z</cp:lastPrinted>
  <dcterms:created xsi:type="dcterms:W3CDTF">2021-03-11T10:32:07Z</dcterms:created>
  <dcterms:modified xsi:type="dcterms:W3CDTF">2022-10-18T07:16:53Z</dcterms:modified>
</cp:coreProperties>
</file>